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3" r:id="rId4"/>
    <p:sldId id="271" r:id="rId5"/>
    <p:sldId id="346" r:id="rId6"/>
    <p:sldId id="273" r:id="rId7"/>
    <p:sldId id="275" r:id="rId8"/>
    <p:sldId id="262" r:id="rId9"/>
    <p:sldId id="270" r:id="rId10"/>
    <p:sldId id="281" r:id="rId11"/>
    <p:sldId id="342" r:id="rId12"/>
    <p:sldId id="343" r:id="rId13"/>
    <p:sldId id="344" r:id="rId14"/>
    <p:sldId id="280" r:id="rId15"/>
    <p:sldId id="268" r:id="rId16"/>
    <p:sldId id="272" r:id="rId17"/>
    <p:sldId id="276" r:id="rId18"/>
    <p:sldId id="279" r:id="rId19"/>
    <p:sldId id="277" r:id="rId20"/>
    <p:sldId id="267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EFD36-ED36-42B5-BA7D-5F72F9169E43}" type="datetimeFigureOut">
              <a:rPr lang="de-DE" smtClean="0"/>
              <a:t>21.09.2023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82208-3C10-40CF-9425-0B38804848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26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BC15C-4817-41B3-BA4E-32E8A2076AA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09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461-D789-4746-AF1D-7DE0A4A6BCFA}" type="datetimeFigureOut">
              <a:rPr lang="de-DE" smtClean="0"/>
              <a:t>21.09.2023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CFF6-7CF4-4600-83F9-43279D210D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56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461-D789-4746-AF1D-7DE0A4A6BCFA}" type="datetimeFigureOut">
              <a:rPr lang="de-DE" smtClean="0"/>
              <a:t>21.09.2023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CFF6-7CF4-4600-83F9-43279D210D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88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461-D789-4746-AF1D-7DE0A4A6BCFA}" type="datetimeFigureOut">
              <a:rPr lang="de-DE" smtClean="0"/>
              <a:t>21.09.2023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CFF6-7CF4-4600-83F9-43279D210D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76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461-D789-4746-AF1D-7DE0A4A6BCFA}" type="datetimeFigureOut">
              <a:rPr lang="de-DE" smtClean="0"/>
              <a:t>21.09.2023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CFF6-7CF4-4600-83F9-43279D210D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38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461-D789-4746-AF1D-7DE0A4A6BCFA}" type="datetimeFigureOut">
              <a:rPr lang="de-DE" smtClean="0"/>
              <a:t>21.09.2023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CFF6-7CF4-4600-83F9-43279D210D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54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461-D789-4746-AF1D-7DE0A4A6BCFA}" type="datetimeFigureOut">
              <a:rPr lang="de-DE" smtClean="0"/>
              <a:t>21.09.2023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CFF6-7CF4-4600-83F9-43279D210D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66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461-D789-4746-AF1D-7DE0A4A6BCFA}" type="datetimeFigureOut">
              <a:rPr lang="de-DE" smtClean="0"/>
              <a:t>21.09.2023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CFF6-7CF4-4600-83F9-43279D210D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96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461-D789-4746-AF1D-7DE0A4A6BCFA}" type="datetimeFigureOut">
              <a:rPr lang="de-DE" smtClean="0"/>
              <a:t>21.09.2023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CFF6-7CF4-4600-83F9-43279D210D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63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461-D789-4746-AF1D-7DE0A4A6BCFA}" type="datetimeFigureOut">
              <a:rPr lang="de-DE" smtClean="0"/>
              <a:t>21.09.2023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CFF6-7CF4-4600-83F9-43279D210D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42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461-D789-4746-AF1D-7DE0A4A6BCFA}" type="datetimeFigureOut">
              <a:rPr lang="de-DE" smtClean="0"/>
              <a:t>21.09.2023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CFF6-7CF4-4600-83F9-43279D210D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47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461-D789-4746-AF1D-7DE0A4A6BCFA}" type="datetimeFigureOut">
              <a:rPr lang="de-DE" smtClean="0"/>
              <a:t>21.09.2023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CFF6-7CF4-4600-83F9-43279D210D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64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64461-D789-4746-AF1D-7DE0A4A6BCFA}" type="datetimeFigureOut">
              <a:rPr lang="de-DE" smtClean="0"/>
              <a:t>21.09.2023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2CFF6-7CF4-4600-83F9-43279D210D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5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-nellenburg.d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v-nellenburg.d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ap-of-jobs.sv-nellenburg.d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mailto:keller@sv-nellenburg.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5616" y="2130425"/>
            <a:ext cx="7342584" cy="1470025"/>
          </a:xfrm>
        </p:spPr>
        <p:txBody>
          <a:bodyPr/>
          <a:lstStyle/>
          <a:p>
            <a:r>
              <a:rPr lang="de-DE" b="1" dirty="0">
                <a:latin typeface="Candara" panose="020E0502030303020204" pitchFamily="34" charset="0"/>
              </a:rPr>
              <a:t>BO – Berufsorientierung</a:t>
            </a:r>
          </a:p>
        </p:txBody>
      </p:sp>
      <p:pic>
        <p:nvPicPr>
          <p:cNvPr id="5" name="Bild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23" y="241136"/>
            <a:ext cx="5287169" cy="1772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Bildergebnis für BO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6"/>
          <a:stretch/>
        </p:blipFill>
        <p:spPr bwMode="auto">
          <a:xfrm>
            <a:off x="5148064" y="3717032"/>
            <a:ext cx="3995936" cy="255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726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1EFD95D0-4BDB-0D75-44AF-FEBC658A1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>
                <a:latin typeface="Candara" panose="020E0502030303020204" pitchFamily="34" charset="0"/>
              </a:rPr>
              <a:t>Termin Praktikum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20C8FFB0-C66E-A4C0-372C-2B78D57A3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83162"/>
          </a:xfrm>
        </p:spPr>
        <p:txBody>
          <a:bodyPr>
            <a:normAutofit/>
          </a:bodyPr>
          <a:lstStyle/>
          <a:p>
            <a:endParaRPr lang="de-DE" dirty="0">
              <a:latin typeface="Candara" panose="020E0502030303020204" pitchFamily="34" charset="0"/>
            </a:endParaRPr>
          </a:p>
          <a:p>
            <a:endParaRPr lang="de-DE" dirty="0">
              <a:latin typeface="Candara" panose="020E0502030303020204" pitchFamily="34" charset="0"/>
            </a:endParaRPr>
          </a:p>
          <a:p>
            <a:endParaRPr lang="de-DE" dirty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de-DE" dirty="0">
                <a:latin typeface="Candara" panose="020E0502030303020204" pitchFamily="34" charset="0"/>
              </a:rPr>
              <a:t>13. – 17.5.24</a:t>
            </a:r>
          </a:p>
        </p:txBody>
      </p:sp>
      <p:pic>
        <p:nvPicPr>
          <p:cNvPr id="9" name="Bild 1">
            <a:extLst>
              <a:ext uri="{FF2B5EF4-FFF2-40B4-BE49-F238E27FC236}">
                <a16:creationId xmlns:a16="http://schemas.microsoft.com/office/drawing/2014/main" id="{5C22D1E6-FFF7-7FFE-0DDF-6BE1299C8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98" y="188641"/>
            <a:ext cx="2147667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395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50825" y="1400175"/>
            <a:ext cx="8713788" cy="47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endParaRPr lang="de-DE" altLang="de-DE" sz="1000" dirty="0">
              <a:latin typeface="Calibri" panose="020F050202020403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6219" y="1628799"/>
            <a:ext cx="8713788" cy="425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de-DE" altLang="de-DE" sz="2400" b="1" dirty="0">
                <a:latin typeface="Candara" panose="020E0502030303020204" pitchFamily="34" charset="0"/>
              </a:rPr>
              <a:t>Gewichtung: </a:t>
            </a:r>
            <a:r>
              <a:rPr lang="de-DE" altLang="de-DE" sz="2400" dirty="0">
                <a:latin typeface="Candara" panose="020E0502030303020204" pitchFamily="34" charset="0"/>
              </a:rPr>
              <a:t>Klassenarbeitsnote im Fach Deutsch</a:t>
            </a:r>
            <a:br>
              <a:rPr lang="de-DE" altLang="de-DE" sz="2400" b="1" dirty="0">
                <a:latin typeface="Candara" panose="020E0502030303020204" pitchFamily="34" charset="0"/>
              </a:rPr>
            </a:br>
            <a:endParaRPr lang="de-DE" altLang="de-DE" sz="2400" b="1" dirty="0">
              <a:latin typeface="Candara" panose="020E0502030303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de-DE" altLang="de-DE" sz="2400" b="1" dirty="0">
                <a:latin typeface="Candara" panose="020E0502030303020204" pitchFamily="34" charset="0"/>
              </a:rPr>
              <a:t>Abgabeschluss: </a:t>
            </a:r>
            <a:br>
              <a:rPr lang="de-DE" altLang="de-DE" sz="2400" b="1" dirty="0">
                <a:latin typeface="Candara" panose="020E0502030303020204" pitchFamily="34" charset="0"/>
              </a:rPr>
            </a:br>
            <a:r>
              <a:rPr lang="de-DE" altLang="de-DE" sz="2400" dirty="0">
                <a:latin typeface="Candara" panose="020E0502030303020204" pitchFamily="34" charset="0"/>
              </a:rPr>
              <a:t>Zwei Wochen nach Beendigung der Praktikumswoche</a:t>
            </a:r>
            <a:br>
              <a:rPr lang="de-DE" altLang="de-DE" sz="2400" b="1" dirty="0">
                <a:latin typeface="Candara" panose="020E0502030303020204" pitchFamily="34" charset="0"/>
              </a:rPr>
            </a:br>
            <a:endParaRPr lang="de-DE" altLang="de-DE" sz="2400" b="1" dirty="0">
              <a:latin typeface="Candara" panose="020E0502030303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de-DE" altLang="de-DE" sz="2400" b="1" dirty="0">
                <a:latin typeface="Candara" panose="020E0502030303020204" pitchFamily="34" charset="0"/>
              </a:rPr>
              <a:t>Layout: </a:t>
            </a:r>
            <a:r>
              <a:rPr lang="de-DE" altLang="de-DE" sz="2400" dirty="0">
                <a:latin typeface="Candara" panose="020E0502030303020204" pitchFamily="34" charset="0"/>
              </a:rPr>
              <a:t>Gebunden</a:t>
            </a:r>
            <a:br>
              <a:rPr lang="de-DE" altLang="de-DE" sz="2400" dirty="0">
                <a:latin typeface="Candara" panose="020E0502030303020204" pitchFamily="34" charset="0"/>
              </a:rPr>
            </a:br>
            <a:r>
              <a:rPr lang="de-DE" altLang="de-DE" dirty="0">
                <a:latin typeface="Candara" panose="020E0502030303020204" pitchFamily="34" charset="0"/>
              </a:rPr>
              <a:t>(Klebebindung, Spiralbindung, Klemmleiste…) mit Klarsichtfolie vorne &amp; schwarzem Karton hinten</a:t>
            </a:r>
            <a:br>
              <a:rPr lang="de-DE" altLang="de-DE" dirty="0">
                <a:latin typeface="Candara" panose="020E0502030303020204" pitchFamily="34" charset="0"/>
              </a:rPr>
            </a:br>
            <a:endParaRPr lang="de-DE" altLang="de-DE" dirty="0">
              <a:latin typeface="Candara" panose="020E0502030303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de-DE" altLang="de-DE" sz="2400" b="1" dirty="0">
                <a:latin typeface="Candara" panose="020E0502030303020204" pitchFamily="34" charset="0"/>
              </a:rPr>
              <a:t>Formatierung</a:t>
            </a:r>
            <a:r>
              <a:rPr lang="de-DE" altLang="de-DE" sz="2400" dirty="0">
                <a:latin typeface="Candara" panose="020E0502030303020204" pitchFamily="34" charset="0"/>
              </a:rPr>
              <a:t>: Wie GFS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2E1886-DC29-DD72-815E-5406CC36142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Candara" panose="020E0502030303020204" pitchFamily="34" charset="0"/>
              </a:rPr>
              <a:t>Praktikumsbericht</a:t>
            </a:r>
          </a:p>
        </p:txBody>
      </p:sp>
      <p:pic>
        <p:nvPicPr>
          <p:cNvPr id="3" name="Bild 1">
            <a:extLst>
              <a:ext uri="{FF2B5EF4-FFF2-40B4-BE49-F238E27FC236}">
                <a16:creationId xmlns:a16="http://schemas.microsoft.com/office/drawing/2014/main" id="{85BA2FDA-DC37-E2F3-5599-326C9720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98" y="188641"/>
            <a:ext cx="2147667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740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50825" y="1400175"/>
            <a:ext cx="8713788" cy="47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endParaRPr lang="de-DE" altLang="de-DE" sz="1000" dirty="0">
              <a:latin typeface="Calibri" panose="020F050202020403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6219" y="1766018"/>
            <a:ext cx="8713788" cy="47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65000"/>
            </a:pPr>
            <a:r>
              <a:rPr lang="de-DE" altLang="de-DE" sz="2000" b="1" dirty="0">
                <a:latin typeface="Candara" panose="020E0502030303020204" pitchFamily="34" charset="0"/>
              </a:rPr>
              <a:t>Inhalt &amp; Gliederung: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5000"/>
            </a:pPr>
            <a:endParaRPr lang="de-DE" altLang="de-DE" sz="2000" b="1" dirty="0">
              <a:latin typeface="Candara" panose="020E0502030303020204" pitchFamily="34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65000"/>
            </a:pPr>
            <a:r>
              <a:rPr lang="de-DE" altLang="de-DE" sz="2000" b="1" dirty="0">
                <a:latin typeface="Candara" panose="020E0502030303020204" pitchFamily="34" charset="0"/>
              </a:rPr>
              <a:t>Vor der Praktikumswoche zu erledigen:</a:t>
            </a:r>
            <a:br>
              <a:rPr lang="de-DE" altLang="de-DE" sz="2000" b="1" dirty="0">
                <a:latin typeface="Candara" panose="020E0502030303020204" pitchFamily="34" charset="0"/>
              </a:rPr>
            </a:br>
            <a:endParaRPr lang="de-DE" altLang="de-DE" sz="2000" b="1" dirty="0">
              <a:latin typeface="Candara" panose="020E0502030303020204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de-DE" altLang="de-DE" sz="2000" dirty="0">
                <a:latin typeface="Candara" panose="020E0502030303020204" pitchFamily="34" charset="0"/>
              </a:rPr>
              <a:t>Einheitliches Deckblatt</a:t>
            </a:r>
            <a:endParaRPr lang="de-DE" altLang="de-DE" sz="2000" dirty="0">
              <a:solidFill>
                <a:schemeClr val="accent6"/>
              </a:solidFill>
              <a:latin typeface="Candara" panose="020E0502030303020204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de-DE" altLang="de-DE" sz="2000" dirty="0">
                <a:latin typeface="Candara" panose="020E0502030303020204" pitchFamily="34" charset="0"/>
              </a:rPr>
              <a:t>Inhaltsverzeichnis mit Seitenzahlen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de-DE" altLang="de-DE" sz="2000" dirty="0">
                <a:latin typeface="Candara" panose="020E0502030303020204" pitchFamily="34" charset="0"/>
              </a:rPr>
              <a:t>Bewerbungsschreiben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de-DE" altLang="de-DE" sz="2000" dirty="0">
                <a:latin typeface="Candara" panose="020E0502030303020204" pitchFamily="34" charset="0"/>
              </a:rPr>
              <a:t>Betriebsrecherche</a:t>
            </a:r>
            <a:endParaRPr lang="de-DE" altLang="de-DE" sz="2000" dirty="0">
              <a:solidFill>
                <a:schemeClr val="accent6"/>
              </a:solidFill>
              <a:latin typeface="Candara" panose="020E0502030303020204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de-DE" altLang="de-DE" sz="2000" dirty="0">
                <a:latin typeface="Candara" panose="020E0502030303020204" pitchFamily="34" charset="0"/>
              </a:rPr>
              <a:t>Berufsrecherche</a:t>
            </a:r>
            <a:endParaRPr lang="de-DE" altLang="de-DE" sz="2000" dirty="0">
              <a:solidFill>
                <a:schemeClr val="accent6"/>
              </a:solidFill>
              <a:latin typeface="Candara" panose="020E0502030303020204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de-DE" altLang="de-DE" sz="2000" dirty="0">
                <a:latin typeface="Candara" panose="020E0502030303020204" pitchFamily="34" charset="0"/>
              </a:rPr>
              <a:t>Erwartungen an das Praktikum und an den Ausbildungsberuf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FA5724-0654-5939-FA83-81E786039C07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Candara" panose="020E0502030303020204" pitchFamily="34" charset="0"/>
              </a:rPr>
              <a:t>Praktikumsbericht</a:t>
            </a:r>
          </a:p>
        </p:txBody>
      </p:sp>
      <p:pic>
        <p:nvPicPr>
          <p:cNvPr id="7" name="Bild 1">
            <a:extLst>
              <a:ext uri="{FF2B5EF4-FFF2-40B4-BE49-F238E27FC236}">
                <a16:creationId xmlns:a16="http://schemas.microsoft.com/office/drawing/2014/main" id="{6E27E9D4-98E8-05DB-318D-23869ABEF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98" y="188641"/>
            <a:ext cx="2147667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828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50825" y="1400175"/>
            <a:ext cx="8713788" cy="47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endParaRPr lang="de-DE" altLang="de-DE" sz="1000" dirty="0">
              <a:latin typeface="Calibri" panose="020F050202020403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6219" y="1400175"/>
            <a:ext cx="8713788" cy="448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65000"/>
            </a:pPr>
            <a:endParaRPr lang="de-DE" altLang="de-DE" sz="2000" b="1" dirty="0">
              <a:latin typeface="Candara" panose="020E0502030303020204" pitchFamily="34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65000"/>
            </a:pPr>
            <a:r>
              <a:rPr lang="de-DE" altLang="de-DE" sz="2000" b="1" dirty="0">
                <a:latin typeface="Candara" panose="020E0502030303020204" pitchFamily="34" charset="0"/>
              </a:rPr>
              <a:t>Inhalt &amp; Gliederung: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5000"/>
            </a:pPr>
            <a:br>
              <a:rPr lang="de-DE" altLang="de-DE" sz="2000" b="1" dirty="0">
                <a:latin typeface="Candara" panose="020E0502030303020204" pitchFamily="34" charset="0"/>
              </a:rPr>
            </a:br>
            <a:r>
              <a:rPr lang="de-DE" altLang="de-DE" sz="2000" b="1" dirty="0">
                <a:latin typeface="Candara" panose="020E0502030303020204" pitchFamily="34" charset="0"/>
              </a:rPr>
              <a:t>während der Praktikumswoche zu erledigen: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de-DE" altLang="de-DE" sz="2000" dirty="0">
                <a:latin typeface="Candara" panose="020E0502030303020204" pitchFamily="34" charset="0"/>
              </a:rPr>
              <a:t>Tagesberichte („Das habe ich an diesem Tag getan“)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de-DE" altLang="de-DE" sz="2000" dirty="0">
                <a:latin typeface="Candara" panose="020E0502030303020204" pitchFamily="34" charset="0"/>
              </a:rPr>
              <a:t>Tagesreflexionen („So fand ich den Tag, das war leicht / schwer / besonders“)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SzPct val="65000"/>
            </a:pPr>
            <a:endParaRPr lang="de-DE" altLang="de-DE" sz="2000" dirty="0">
              <a:latin typeface="Candara" panose="020E0502030303020204" pitchFamily="34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65000"/>
            </a:pPr>
            <a:r>
              <a:rPr lang="de-DE" altLang="de-DE" sz="2000" b="1" dirty="0">
                <a:latin typeface="Candara" panose="020E0502030303020204" pitchFamily="34" charset="0"/>
              </a:rPr>
              <a:t>Nach der Praktikumswoche zu erledigen: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de-DE" altLang="de-DE" sz="2000" dirty="0">
                <a:latin typeface="Candara" panose="020E0502030303020204" pitchFamily="34" charset="0"/>
              </a:rPr>
              <a:t>Gesamtreflexion („Evaluation“; „So war die Praktikumswoche; so empfinde ich den Ausbildungsberuf; ist er etwas für mich in Zukunft? Habe ich es mir so vorgestellt“? …))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de-DE" altLang="de-DE" sz="2000" dirty="0">
                <a:latin typeface="Candara" panose="020E0502030303020204" pitchFamily="34" charset="0"/>
              </a:rPr>
              <a:t>Rückmeldung Betrieb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de-DE" altLang="de-DE" sz="2000" dirty="0">
                <a:latin typeface="Candara" panose="020E0502030303020204" pitchFamily="34" charset="0"/>
              </a:rPr>
              <a:t>Anhang</a:t>
            </a:r>
            <a:br>
              <a:rPr lang="de-DE" altLang="de-DE" sz="2000" dirty="0">
                <a:latin typeface="Candara" panose="020E0502030303020204" pitchFamily="34" charset="0"/>
              </a:rPr>
            </a:br>
            <a:endParaRPr lang="de-DE" altLang="de-DE" sz="2000" dirty="0">
              <a:latin typeface="Candara" panose="020E0502030303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026851-72E2-7C15-9465-31A53B60B715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Candara" panose="020E0502030303020204" pitchFamily="34" charset="0"/>
              </a:rPr>
              <a:t>Praktikumsbericht</a:t>
            </a:r>
          </a:p>
        </p:txBody>
      </p:sp>
      <p:pic>
        <p:nvPicPr>
          <p:cNvPr id="3" name="Bild 1">
            <a:extLst>
              <a:ext uri="{FF2B5EF4-FFF2-40B4-BE49-F238E27FC236}">
                <a16:creationId xmlns:a16="http://schemas.microsoft.com/office/drawing/2014/main" id="{B8DEDB0C-3B02-547E-D379-63D7504A8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98" y="188641"/>
            <a:ext cx="2147667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05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>
            <a:extLst>
              <a:ext uri="{FF2B5EF4-FFF2-40B4-BE49-F238E27FC236}">
                <a16:creationId xmlns:a16="http://schemas.microsoft.com/office/drawing/2014/main" id="{91B975A9-7FA3-3A58-DB5F-9E437D083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98" y="188641"/>
            <a:ext cx="2147667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84737E2-3AE1-B743-9237-D14DFDB7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latin typeface="Candara" panose="020E0502030303020204" pitchFamily="34" charset="0"/>
              </a:rPr>
              <a:t>Bedeutung der Homepage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4A3437-E728-62EB-9CE4-5722EB4C1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dirty="0">
                <a:hlinkClick r:id="rId3"/>
              </a:rPr>
              <a:t>http://www.sv-nellenburg.de</a:t>
            </a:r>
            <a:r>
              <a:rPr lang="de-DE" dirty="0"/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A157E7-6427-BC05-FCB6-5939650964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" t="16712" r="1176" b="6602"/>
          <a:stretch/>
        </p:blipFill>
        <p:spPr>
          <a:xfrm>
            <a:off x="0" y="2364310"/>
            <a:ext cx="9017835" cy="39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15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650832-509F-407C-9C4E-2603ED7BD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5308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b="1" dirty="0"/>
              <a:t>Termine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54076DC-105D-4131-9C55-60CC26AC412D}"/>
              </a:ext>
            </a:extLst>
          </p:cNvPr>
          <p:cNvSpPr txBox="1"/>
          <p:nvPr/>
        </p:nvSpPr>
        <p:spPr>
          <a:xfrm>
            <a:off x="230832" y="1306384"/>
            <a:ext cx="8678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Candara" panose="020E0502030303020204" pitchFamily="34" charset="0"/>
              </a:rPr>
              <a:t>Wichtige Termine können Sie auch dem Kalender der Schulhomepage entnehmen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88A073E-E9DF-39D7-4AB0-E4D70693E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94" b="5828"/>
          <a:stretch/>
        </p:blipFill>
        <p:spPr>
          <a:xfrm>
            <a:off x="15416" y="1644938"/>
            <a:ext cx="9144000" cy="397484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6E657CA-2FED-190A-2085-560CFE1A34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53" t="27415" r="30918" b="13085"/>
          <a:stretch/>
        </p:blipFill>
        <p:spPr>
          <a:xfrm>
            <a:off x="3821415" y="2892693"/>
            <a:ext cx="5087881" cy="3667748"/>
          </a:xfrm>
          <a:prstGeom prst="rect">
            <a:avLst/>
          </a:prstGeom>
        </p:spPr>
      </p:pic>
      <p:pic>
        <p:nvPicPr>
          <p:cNvPr id="3" name="Bild 1">
            <a:extLst>
              <a:ext uri="{FF2B5EF4-FFF2-40B4-BE49-F238E27FC236}">
                <a16:creationId xmlns:a16="http://schemas.microsoft.com/office/drawing/2014/main" id="{E3E4A455-7AF7-A495-F636-A71B86960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98" y="188641"/>
            <a:ext cx="2147667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8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5E50D7D-6792-A27D-0B58-68CBBE653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00" r="28539" b="8001"/>
          <a:stretch/>
        </p:blipFill>
        <p:spPr>
          <a:xfrm>
            <a:off x="855105" y="2276872"/>
            <a:ext cx="7749343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Bild 1">
            <a:extLst>
              <a:ext uri="{FF2B5EF4-FFF2-40B4-BE49-F238E27FC236}">
                <a16:creationId xmlns:a16="http://schemas.microsoft.com/office/drawing/2014/main" id="{86D40199-858D-A435-F823-74903971B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98" y="188641"/>
            <a:ext cx="2147667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E5DC75-2385-45D5-9279-60ECC2B1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latin typeface="Candara" panose="020E0502030303020204" pitchFamily="34" charset="0"/>
              </a:rPr>
              <a:t>BO: Allgemeine und aktuelle Informationen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D3B0524-8F93-4DDC-8EE8-DF0E73DEEBE0}"/>
              </a:ext>
            </a:extLst>
          </p:cNvPr>
          <p:cNvSpPr txBox="1">
            <a:spLocks/>
          </p:cNvSpPr>
          <p:nvPr/>
        </p:nvSpPr>
        <p:spPr>
          <a:xfrm>
            <a:off x="457200" y="1628800"/>
            <a:ext cx="8229600" cy="4381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000" dirty="0">
                <a:latin typeface="Candara" panose="020E0502030303020204" pitchFamily="34" charset="0"/>
                <a:hlinkClick r:id="rId4"/>
              </a:rPr>
              <a:t>https://www.sv-nellenburg.de</a:t>
            </a:r>
            <a:r>
              <a:rPr lang="de-DE" sz="2000" dirty="0">
                <a:latin typeface="Candara" panose="020E0502030303020204" pitchFamily="34" charset="0"/>
              </a:rPr>
              <a:t> </a:t>
            </a:r>
            <a:r>
              <a:rPr lang="de-DE" sz="2000" dirty="0">
                <a:latin typeface="Candara" panose="020E0502030303020204" pitchFamily="34" charset="0"/>
                <a:sym typeface="Wingdings" panose="05000000000000000000" pitchFamily="2" charset="2"/>
              </a:rPr>
              <a:t> Angebote  Berufsorientierung</a:t>
            </a:r>
            <a:r>
              <a:rPr lang="de-DE" sz="2000" dirty="0">
                <a:latin typeface="Candara" panose="020E0502030303020204" pitchFamily="34" charset="0"/>
              </a:rPr>
              <a:t> 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695AB3E-9A9E-40B6-9044-FF67780D1EE7}"/>
              </a:ext>
            </a:extLst>
          </p:cNvPr>
          <p:cNvSpPr txBox="1"/>
          <p:nvPr/>
        </p:nvSpPr>
        <p:spPr>
          <a:xfrm>
            <a:off x="630426" y="2847688"/>
            <a:ext cx="3941574" cy="286232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alpha val="16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ndara" panose="020E0502030303020204" pitchFamily="34" charset="0"/>
              </a:rPr>
              <a:t>Aktuelle Informationen für die Region</a:t>
            </a:r>
          </a:p>
          <a:p>
            <a:r>
              <a:rPr lang="de-DE" b="1" dirty="0">
                <a:latin typeface="Candara" panose="020E0502030303020204" pitchFamily="34" charset="0"/>
              </a:rPr>
              <a:t>Ausbildungsplätze</a:t>
            </a:r>
            <a:br>
              <a:rPr lang="de-DE" b="1" dirty="0">
                <a:latin typeface="Candara" panose="020E0502030303020204" pitchFamily="34" charset="0"/>
              </a:rPr>
            </a:br>
            <a:r>
              <a:rPr lang="de-DE" b="1" dirty="0">
                <a:latin typeface="Candara" panose="020E0502030303020204" pitchFamily="34" charset="0"/>
              </a:rPr>
              <a:t>Jobbörsen</a:t>
            </a:r>
            <a:br>
              <a:rPr lang="de-DE" b="1" dirty="0">
                <a:latin typeface="Candara" panose="020E0502030303020204" pitchFamily="34" charset="0"/>
              </a:rPr>
            </a:br>
            <a:r>
              <a:rPr lang="de-DE" b="1" dirty="0">
                <a:latin typeface="Candara" panose="020E0502030303020204" pitchFamily="34" charset="0"/>
              </a:rPr>
              <a:t>Allgemeine Informationen für Eltern</a:t>
            </a:r>
            <a:br>
              <a:rPr lang="de-DE" b="1" dirty="0">
                <a:latin typeface="Candara" panose="020E0502030303020204" pitchFamily="34" charset="0"/>
              </a:rPr>
            </a:br>
            <a:r>
              <a:rPr lang="de-DE" b="1" dirty="0">
                <a:latin typeface="Candara" panose="020E0502030303020204" pitchFamily="34" charset="0"/>
              </a:rPr>
              <a:t>Allg. Informationen für SchülerInnen</a:t>
            </a:r>
            <a:br>
              <a:rPr lang="de-DE" b="1" dirty="0">
                <a:latin typeface="Candara" panose="020E0502030303020204" pitchFamily="34" charset="0"/>
              </a:rPr>
            </a:br>
            <a:r>
              <a:rPr lang="de-DE" b="1" dirty="0">
                <a:latin typeface="Candara" panose="020E0502030303020204" pitchFamily="34" charset="0"/>
              </a:rPr>
              <a:t>Berufswahlunterstützung</a:t>
            </a:r>
            <a:br>
              <a:rPr lang="de-DE" b="1" dirty="0">
                <a:latin typeface="Candara" panose="020E0502030303020204" pitchFamily="34" charset="0"/>
              </a:rPr>
            </a:br>
            <a:r>
              <a:rPr lang="de-DE" b="1" dirty="0">
                <a:latin typeface="Candara" panose="020E0502030303020204" pitchFamily="34" charset="0"/>
              </a:rPr>
              <a:t>Videos</a:t>
            </a:r>
          </a:p>
          <a:p>
            <a:r>
              <a:rPr lang="de-DE" b="1" dirty="0">
                <a:latin typeface="Candara" panose="020E0502030303020204" pitchFamily="34" charset="0"/>
              </a:rPr>
              <a:t>Broschüren</a:t>
            </a:r>
          </a:p>
          <a:p>
            <a:r>
              <a:rPr lang="de-DE" b="1" dirty="0" err="1">
                <a:latin typeface="Candara" panose="020E0502030303020204" pitchFamily="34" charset="0"/>
              </a:rPr>
              <a:t>uvm</a:t>
            </a:r>
            <a:r>
              <a:rPr lang="de-DE" b="1" dirty="0">
                <a:latin typeface="Candara" panose="020E0502030303020204" pitchFamily="34" charset="0"/>
              </a:rPr>
              <a:t>.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4058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55599-636A-4C6F-A179-59AE8275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de-DE" sz="3600" b="1" dirty="0" err="1">
                <a:latin typeface="Candara" panose="020E0502030303020204" pitchFamily="34" charset="0"/>
              </a:rPr>
              <a:t>Map</a:t>
            </a:r>
            <a:r>
              <a:rPr lang="de-DE" sz="3600" b="1" dirty="0">
                <a:latin typeface="Candara" panose="020E0502030303020204" pitchFamily="34" charset="0"/>
              </a:rPr>
              <a:t> </a:t>
            </a:r>
            <a:r>
              <a:rPr lang="de-DE" sz="3600" b="1" dirty="0" err="1">
                <a:latin typeface="Candara" panose="020E0502030303020204" pitchFamily="34" charset="0"/>
              </a:rPr>
              <a:t>of</a:t>
            </a:r>
            <a:r>
              <a:rPr lang="de-DE" sz="3600" b="1" dirty="0">
                <a:latin typeface="Candara" panose="020E0502030303020204" pitchFamily="34" charset="0"/>
              </a:rPr>
              <a:t> Jobs – die Ausbildungsplatzbörse des Schulverbundes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837C1E-56A0-4EE6-84F3-64997A3E3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000" dirty="0">
                <a:hlinkClick r:id="rId2"/>
              </a:rPr>
              <a:t>https://map-of-jobs.sv-nellenburg.de/</a:t>
            </a:r>
            <a:r>
              <a:rPr lang="de-DE" sz="2000" dirty="0"/>
              <a:t> 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C48167-2E12-4126-8F2D-A1E62F8271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00" r="18500" b="5858"/>
          <a:stretch/>
        </p:blipFill>
        <p:spPr>
          <a:xfrm>
            <a:off x="647564" y="2227236"/>
            <a:ext cx="7920880" cy="4381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6911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">
            <a:extLst>
              <a:ext uri="{FF2B5EF4-FFF2-40B4-BE49-F238E27FC236}">
                <a16:creationId xmlns:a16="http://schemas.microsoft.com/office/drawing/2014/main" id="{0D925131-7BE0-F614-E8A8-9165FCE70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98" y="188641"/>
            <a:ext cx="2147667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E5DC75-2385-45D5-9279-60ECC2B1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latin typeface="Candara" panose="020E0502030303020204" pitchFamily="34" charset="0"/>
              </a:rPr>
              <a:t>Informationen über </a:t>
            </a:r>
            <a:r>
              <a:rPr lang="de-DE" sz="4000" b="1" dirty="0" err="1">
                <a:latin typeface="Candara" panose="020E0502030303020204" pitchFamily="34" charset="0"/>
              </a:rPr>
              <a:t>Sdui</a:t>
            </a:r>
            <a:endParaRPr lang="de-DE" sz="4000" b="1" dirty="0">
              <a:latin typeface="Candara" panose="020E0502030303020204" pitchFamily="34" charset="0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D3B0524-8F93-4DDC-8EE8-DF0E73DEEBE0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000" dirty="0">
                <a:latin typeface="Candara" panose="020E0502030303020204" pitchFamily="34" charset="0"/>
              </a:rPr>
              <a:t>Schüler- / Elterngruppen mit tagesaktuellen Informationen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495601D-56C2-4B48-5816-EFD04A5D33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1" t="17759" r="28944" b="5017"/>
          <a:stretch/>
        </p:blipFill>
        <p:spPr>
          <a:xfrm>
            <a:off x="2601213" y="2336723"/>
            <a:ext cx="3941574" cy="39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84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A0C6B-8CF3-4E8E-931A-26C1BB5A9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latin typeface="Candara" panose="020E0502030303020204" pitchFamily="34" charset="0"/>
              </a:rPr>
              <a:t>Ansprechpartner am Schulverbund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B2A451-C4A9-4970-B51E-3BD03BE9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>
                <a:effectLst/>
                <a:latin typeface="Candara" panose="020E0502030303020204" pitchFamily="34" charset="0"/>
              </a:rPr>
              <a:t>Bei Fragen und Anregungen können Sie mich unter </a:t>
            </a:r>
            <a:br>
              <a:rPr lang="de-DE" sz="2400" dirty="0">
                <a:effectLst/>
                <a:latin typeface="Candara" panose="020E0502030303020204" pitchFamily="34" charset="0"/>
              </a:rPr>
            </a:br>
            <a:r>
              <a:rPr lang="de-DE" sz="2400" b="1" dirty="0">
                <a:effectLst/>
                <a:latin typeface="Candara" panose="020E0502030303020204" pitchFamily="34" charset="0"/>
                <a:hlinkClick r:id="rId2" tooltip="keller@sv-nellenburg.de"/>
              </a:rPr>
              <a:t>keller@sv-nellenburg.de</a:t>
            </a:r>
            <a:r>
              <a:rPr lang="de-DE" sz="2400" dirty="0">
                <a:effectLst/>
                <a:latin typeface="Candara" panose="020E0502030303020204" pitchFamily="34" charset="0"/>
              </a:rPr>
              <a:t> erreichen. </a:t>
            </a:r>
          </a:p>
          <a:p>
            <a:pPr marL="0" indent="0">
              <a:buNone/>
            </a:pPr>
            <a:r>
              <a:rPr lang="de-DE" sz="2400" dirty="0">
                <a:effectLst/>
                <a:latin typeface="Candara" panose="020E0502030303020204" pitchFamily="34" charset="0"/>
              </a:rPr>
              <a:t>   </a:t>
            </a:r>
          </a:p>
          <a:p>
            <a:pPr marL="0" indent="0">
              <a:buNone/>
            </a:pPr>
            <a:endParaRPr lang="de-DE" sz="2400" b="1" dirty="0">
              <a:effectLst/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de-DE" sz="24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de-DE" sz="2400" b="1" dirty="0">
              <a:effectLst/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de-DE" sz="24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de-DE" sz="2400" b="1" dirty="0">
                <a:effectLst/>
                <a:latin typeface="Candara" panose="020E0502030303020204" pitchFamily="34" charset="0"/>
              </a:rPr>
              <a:t>Johannes Keller</a:t>
            </a:r>
            <a:br>
              <a:rPr lang="de-DE" sz="2400" dirty="0">
                <a:effectLst/>
                <a:latin typeface="Candara" panose="020E0502030303020204" pitchFamily="34" charset="0"/>
              </a:rPr>
            </a:br>
            <a:r>
              <a:rPr lang="de-DE" sz="2400" i="1" dirty="0">
                <a:effectLst/>
                <a:latin typeface="Candara" panose="020E0502030303020204" pitchFamily="34" charset="0"/>
              </a:rPr>
              <a:t>BO-Beauftragter</a:t>
            </a:r>
            <a:r>
              <a:rPr lang="de-DE" sz="2400" dirty="0">
                <a:effectLst/>
                <a:latin typeface="Candara" panose="020E0502030303020204" pitchFamily="34" charset="0"/>
              </a:rPr>
              <a:t> </a:t>
            </a:r>
          </a:p>
          <a:p>
            <a:endParaRPr lang="de-DE" dirty="0">
              <a:latin typeface="Candara" panose="020E0502030303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9D3B7C4-6EF0-77F9-F775-CA56EF25C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1800200" cy="184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9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b="1" dirty="0"/>
              <a:t>            Die Berufsorientierung</a:t>
            </a:r>
            <a:br>
              <a:rPr lang="de-DE" b="1" dirty="0"/>
            </a:br>
            <a:r>
              <a:rPr lang="de-DE" b="1" dirty="0"/>
              <a:t>                  an der Realschule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Autofit/>
          </a:bodyPr>
          <a:lstStyle/>
          <a:p>
            <a:r>
              <a:rPr lang="de-DE" sz="1800" dirty="0">
                <a:latin typeface="Candara" panose="020E0502030303020204" pitchFamily="34" charset="0"/>
              </a:rPr>
              <a:t>Berufsorientierung: seit Jahrzehnten hohen Stellenwert an Realschulen in Baden-Württemberg</a:t>
            </a:r>
            <a:br>
              <a:rPr lang="de-DE" sz="1800" dirty="0">
                <a:latin typeface="Candara" panose="020E0502030303020204" pitchFamily="34" charset="0"/>
              </a:rPr>
            </a:br>
            <a:endParaRPr lang="de-DE" sz="1800" dirty="0">
              <a:latin typeface="Candara" panose="020E0502030303020204" pitchFamily="34" charset="0"/>
            </a:endParaRPr>
          </a:p>
          <a:p>
            <a:r>
              <a:rPr lang="de-DE" sz="1800" dirty="0">
                <a:effectLst/>
                <a:latin typeface="Candara" panose="020E0502030303020204" pitchFamily="34" charset="0"/>
              </a:rPr>
              <a:t>Bildungsplan 1984: </a:t>
            </a:r>
            <a:r>
              <a:rPr lang="de-DE" sz="1800" dirty="0">
                <a:latin typeface="Candara" panose="020E0502030303020204" pitchFamily="34" charset="0"/>
              </a:rPr>
              <a:t>Berufsorientierung explizit als Lehrplaninhalt (Fach: Gemeinschaftskunde)</a:t>
            </a:r>
            <a:br>
              <a:rPr lang="de-DE" sz="1800" dirty="0">
                <a:effectLst/>
                <a:latin typeface="Candara" panose="020E0502030303020204" pitchFamily="34" charset="0"/>
              </a:rPr>
            </a:br>
            <a:endParaRPr lang="de-DE" sz="1800" dirty="0">
              <a:latin typeface="Candara" panose="020E0502030303020204" pitchFamily="34" charset="0"/>
            </a:endParaRPr>
          </a:p>
          <a:p>
            <a:r>
              <a:rPr lang="de-DE" sz="1800" dirty="0">
                <a:effectLst/>
                <a:latin typeface="Candara" panose="020E0502030303020204" pitchFamily="34" charset="0"/>
              </a:rPr>
              <a:t>Bildungsplan 2004/2005: </a:t>
            </a:r>
            <a:r>
              <a:rPr lang="de-DE" sz="1800" dirty="0">
                <a:latin typeface="Candara" panose="020E0502030303020204" pitchFamily="34" charset="0"/>
              </a:rPr>
              <a:t>Berufsorientierung als wichtige und zentrale Aufgabe der Realschule</a:t>
            </a:r>
            <a:br>
              <a:rPr lang="de-DE" sz="1800" dirty="0">
                <a:latin typeface="Candara" panose="020E0502030303020204" pitchFamily="34" charset="0"/>
              </a:rPr>
            </a:br>
            <a:r>
              <a:rPr lang="de-DE" sz="1800" dirty="0">
                <a:latin typeface="Candara" panose="020E0502030303020204" pitchFamily="34" charset="0"/>
              </a:rPr>
              <a:t>Zuständigkeit: Schulgemeinschaft</a:t>
            </a:r>
          </a:p>
          <a:p>
            <a:endParaRPr lang="de-DE" sz="1800" dirty="0">
              <a:latin typeface="Candara" panose="020E0502030303020204" pitchFamily="34" charset="0"/>
            </a:endParaRPr>
          </a:p>
          <a:p>
            <a:r>
              <a:rPr lang="de-DE" sz="1800" dirty="0">
                <a:latin typeface="Candara" panose="020E0502030303020204" pitchFamily="34" charset="0"/>
              </a:rPr>
              <a:t>Bildungsplan 2016:  BO ist wesentlicher Bestandteil individueller Förderung , basiert auf festgestellten Kompetenzen, Potenzialen und Interessen. Stärkere Einbindung externer Experten.</a:t>
            </a:r>
            <a:br>
              <a:rPr lang="de-DE" sz="1800" dirty="0">
                <a:latin typeface="Candara" panose="020E0502030303020204" pitchFamily="34" charset="0"/>
              </a:rPr>
            </a:br>
            <a:endParaRPr lang="de-DE" sz="1800" dirty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1800" dirty="0">
                <a:latin typeface="Candara" panose="020E0502030303020204" pitchFamily="34" charset="0"/>
                <a:sym typeface="Wingdings" panose="05000000000000000000" pitchFamily="2" charset="2"/>
              </a:rPr>
              <a:t> Chance der Berufsorientierung: </a:t>
            </a:r>
            <a:br>
              <a:rPr lang="de-DE" sz="1800" dirty="0">
                <a:latin typeface="Candara" panose="020E0502030303020204" pitchFamily="34" charset="0"/>
                <a:sym typeface="Wingdings" panose="05000000000000000000" pitchFamily="2" charset="2"/>
              </a:rPr>
            </a:br>
            <a:r>
              <a:rPr lang="de-DE" sz="1800" dirty="0">
                <a:latin typeface="Candara" panose="020E0502030303020204" pitchFamily="34" charset="0"/>
                <a:sym typeface="Wingdings" panose="05000000000000000000" pitchFamily="2" charset="2"/>
              </a:rPr>
              <a:t>frühe Sensibilisierung schulische Weiterbildung oder Berufsausbildung</a:t>
            </a:r>
            <a:endParaRPr lang="de-DE" sz="1800" dirty="0">
              <a:effectLst/>
              <a:latin typeface="Candara" panose="020E0502030303020204" pitchFamily="34" charset="0"/>
            </a:endParaRPr>
          </a:p>
        </p:txBody>
      </p:sp>
      <p:pic>
        <p:nvPicPr>
          <p:cNvPr id="5" name="Bild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98" y="188641"/>
            <a:ext cx="2147667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149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de-DE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de-DE" b="1" dirty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de-DE" b="1" dirty="0">
                <a:latin typeface="Candara" panose="020E0502030303020204" pitchFamily="34" charset="0"/>
              </a:rPr>
              <a:t>Vielen Dank für Ihre Aufmerksamkeit!</a:t>
            </a:r>
          </a:p>
        </p:txBody>
      </p:sp>
      <p:pic>
        <p:nvPicPr>
          <p:cNvPr id="4" name="Bild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98" y="188641"/>
            <a:ext cx="2147667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48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Bedeutung der</a:t>
            </a:r>
            <a:br>
              <a:rPr lang="de-DE" b="1" dirty="0"/>
            </a:br>
            <a:r>
              <a:rPr lang="de-DE" b="1" dirty="0"/>
              <a:t>Berufsorientierung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Autofit/>
          </a:bodyPr>
          <a:lstStyle/>
          <a:p>
            <a:endParaRPr lang="de-DE" sz="2800" dirty="0">
              <a:latin typeface="Candara" panose="020E0502030303020204" pitchFamily="34" charset="0"/>
            </a:endParaRPr>
          </a:p>
          <a:p>
            <a:r>
              <a:rPr lang="de-DE" sz="2800" dirty="0">
                <a:latin typeface="Candara" panose="020E0502030303020204" pitchFamily="34" charset="0"/>
              </a:rPr>
              <a:t>Anspruch der Realschulen: </a:t>
            </a:r>
            <a:br>
              <a:rPr lang="de-DE" sz="2800" dirty="0">
                <a:latin typeface="Candara" panose="020E0502030303020204" pitchFamily="34" charset="0"/>
              </a:rPr>
            </a:br>
            <a:r>
              <a:rPr lang="de-DE" sz="2800" dirty="0">
                <a:latin typeface="Candara" panose="020E0502030303020204" pitchFamily="34" charset="0"/>
              </a:rPr>
              <a:t>Schülerinnen und Schüler durch besonderen Realitätsbezug zu fördern und zu bilden</a:t>
            </a:r>
            <a:br>
              <a:rPr lang="de-DE" sz="2800" dirty="0">
                <a:latin typeface="Candara" panose="020E0502030303020204" pitchFamily="34" charset="0"/>
              </a:rPr>
            </a:br>
            <a:endParaRPr lang="de-DE" sz="2800" dirty="0">
              <a:latin typeface="Candara" panose="020E0502030303020204" pitchFamily="34" charset="0"/>
            </a:endParaRPr>
          </a:p>
          <a:p>
            <a:r>
              <a:rPr lang="de-DE" sz="2800" dirty="0">
                <a:latin typeface="Candara" panose="020E0502030303020204" pitchFamily="34" charset="0"/>
              </a:rPr>
              <a:t>Ausbildung / weiterführende Schule nach Klasse 10: </a:t>
            </a:r>
            <a:br>
              <a:rPr lang="de-DE" sz="2800" dirty="0">
                <a:latin typeface="Candara" panose="020E0502030303020204" pitchFamily="34" charset="0"/>
              </a:rPr>
            </a:br>
            <a:r>
              <a:rPr lang="de-DE" sz="2800" dirty="0">
                <a:latin typeface="Candara" panose="020E0502030303020204" pitchFamily="34" charset="0"/>
              </a:rPr>
              <a:t>Durch zentrale Stellung der Berufsorientierung gute Basis</a:t>
            </a:r>
          </a:p>
        </p:txBody>
      </p:sp>
      <p:pic>
        <p:nvPicPr>
          <p:cNvPr id="5" name="Bild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98" y="188641"/>
            <a:ext cx="2147667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659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AF427A-3477-4402-8D06-5691FF8E2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latin typeface="Candara" panose="020E0502030303020204" pitchFamily="34" charset="0"/>
              </a:rPr>
              <a:t>Außerschulische Kooperationen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3EBAD2-23A6-40E3-A4D2-C765DB07B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Candara" panose="020E0502030303020204" pitchFamily="34" charset="0"/>
              </a:rPr>
              <a:t>Bundesagentur für Arbeit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E8A9FC6-9733-4AA6-885D-A98ECEF2B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98"/>
          <a:stretch/>
        </p:blipFill>
        <p:spPr>
          <a:xfrm>
            <a:off x="4506640" y="2996952"/>
            <a:ext cx="4220324" cy="256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6B1E82E-DE44-4F05-AEC6-7F72D743D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84"/>
          <a:stretch/>
        </p:blipFill>
        <p:spPr>
          <a:xfrm>
            <a:off x="395536" y="2492896"/>
            <a:ext cx="3924300" cy="3308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855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AF427A-3477-4402-8D06-5691FF8E2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latin typeface="Candara" panose="020E0502030303020204" pitchFamily="34" charset="0"/>
              </a:rPr>
              <a:t>Außerschulische Kooperationen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3EBAD2-23A6-40E3-A4D2-C765DB07B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Candara" panose="020E0502030303020204" pitchFamily="34" charset="0"/>
              </a:rPr>
              <a:t>Michael von Briel (ETO Magnetics)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3CB6DD9-3924-8B39-4C31-6C416B0CD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t="8187" r="80533" b="55906"/>
          <a:stretch/>
        </p:blipFill>
        <p:spPr>
          <a:xfrm>
            <a:off x="2771800" y="2492896"/>
            <a:ext cx="2952328" cy="389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2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AF427A-3477-4402-8D06-5691FF8E2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latin typeface="Candara" panose="020E0502030303020204" pitchFamily="34" charset="0"/>
              </a:rPr>
              <a:t>Außerschulische Kooperationen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3EBAD2-23A6-40E3-A4D2-C765DB07B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Candara" panose="020E0502030303020204" pitchFamily="34" charset="0"/>
              </a:rPr>
              <a:t>Lorenzo Patone (BARMER)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23F8AA-889A-437F-9C21-140201BAC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196252"/>
            <a:ext cx="2745300" cy="411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7159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AF427A-3477-4402-8D06-5691FF8E2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latin typeface="Candara" panose="020E0502030303020204" pitchFamily="34" charset="0"/>
              </a:rPr>
              <a:t>Außerschulische Kooperationen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3EBAD2-23A6-40E3-A4D2-C765DB07B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Candara" panose="020E0502030303020204" pitchFamily="34" charset="0"/>
              </a:rPr>
              <a:t>IHK Hochrhein-Bodensee</a:t>
            </a:r>
            <a:br>
              <a:rPr lang="de-DE" dirty="0">
                <a:latin typeface="Candara" panose="020E0502030303020204" pitchFamily="34" charset="0"/>
              </a:rPr>
            </a:br>
            <a:endParaRPr lang="de-DE" dirty="0">
              <a:latin typeface="Candara" panose="020E0502030303020204" pitchFamily="34" charset="0"/>
            </a:endParaRPr>
          </a:p>
          <a:p>
            <a:r>
              <a:rPr lang="de-DE" dirty="0">
                <a:latin typeface="Candara" panose="020E0502030303020204" pitchFamily="34" charset="0"/>
              </a:rPr>
              <a:t>HWK Konstanz</a:t>
            </a:r>
            <a:br>
              <a:rPr lang="de-DE" dirty="0">
                <a:latin typeface="Candara" panose="020E0502030303020204" pitchFamily="34" charset="0"/>
              </a:rPr>
            </a:br>
            <a:endParaRPr lang="de-DE" dirty="0">
              <a:latin typeface="Candara" panose="020E0502030303020204" pitchFamily="34" charset="0"/>
            </a:endParaRPr>
          </a:p>
          <a:p>
            <a:r>
              <a:rPr lang="de-DE" dirty="0">
                <a:latin typeface="Candara" panose="020E0502030303020204" pitchFamily="34" charset="0"/>
              </a:rPr>
              <a:t>ETO </a:t>
            </a:r>
            <a:r>
              <a:rPr lang="de-DE" dirty="0" err="1">
                <a:latin typeface="Candara" panose="020E0502030303020204" pitchFamily="34" charset="0"/>
              </a:rPr>
              <a:t>Magnetic</a:t>
            </a:r>
            <a:r>
              <a:rPr lang="de-DE" dirty="0">
                <a:latin typeface="Candara" panose="020E0502030303020204" pitchFamily="34" charset="0"/>
              </a:rPr>
              <a:t> GmbH</a:t>
            </a:r>
            <a:br>
              <a:rPr lang="de-DE" dirty="0">
                <a:latin typeface="Candara" panose="020E0502030303020204" pitchFamily="34" charset="0"/>
              </a:rPr>
            </a:br>
            <a:endParaRPr lang="de-DE" dirty="0">
              <a:latin typeface="Candara" panose="020E0502030303020204" pitchFamily="34" charset="0"/>
            </a:endParaRPr>
          </a:p>
          <a:p>
            <a:r>
              <a:rPr lang="de-DE" dirty="0">
                <a:latin typeface="Candara" panose="020E0502030303020204" pitchFamily="34" charset="0"/>
              </a:rPr>
              <a:t>Stadt Stockach</a:t>
            </a:r>
            <a:br>
              <a:rPr lang="de-DE" dirty="0">
                <a:latin typeface="Candara" panose="020E0502030303020204" pitchFamily="34" charset="0"/>
              </a:rPr>
            </a:br>
            <a:endParaRPr lang="de-DE" dirty="0">
              <a:latin typeface="Candara" panose="020E0502030303020204" pitchFamily="34" charset="0"/>
            </a:endParaRPr>
          </a:p>
          <a:p>
            <a:endParaRPr lang="de-DE" dirty="0">
              <a:latin typeface="Candara" panose="020E0502030303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A75593C-F9C6-466E-A476-C8EC423DE7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2" b="17913"/>
          <a:stretch/>
        </p:blipFill>
        <p:spPr>
          <a:xfrm>
            <a:off x="5292080" y="1385288"/>
            <a:ext cx="3600000" cy="891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3B8375F-7F3D-4CD8-BAF7-7C2709E058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14" b="34306"/>
          <a:stretch/>
        </p:blipFill>
        <p:spPr>
          <a:xfrm>
            <a:off x="5292080" y="2563066"/>
            <a:ext cx="3600000" cy="793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1B34198-670B-48B3-B46B-98F22E0C15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53" b="35646"/>
          <a:stretch/>
        </p:blipFill>
        <p:spPr>
          <a:xfrm>
            <a:off x="5271391" y="3618684"/>
            <a:ext cx="3600000" cy="746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9E6700E-5D12-B72B-F10C-0102ED0F41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" r="75958"/>
          <a:stretch/>
        </p:blipFill>
        <p:spPr>
          <a:xfrm>
            <a:off x="5292080" y="4593531"/>
            <a:ext cx="864096" cy="8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46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latin typeface="Candara" panose="020E0502030303020204" pitchFamily="34" charset="0"/>
              </a:rPr>
              <a:t>Veranstaltungen </a:t>
            </a:r>
            <a:br>
              <a:rPr lang="de-DE" b="1" dirty="0">
                <a:latin typeface="Candara" panose="020E0502030303020204" pitchFamily="34" charset="0"/>
              </a:rPr>
            </a:br>
            <a:r>
              <a:rPr lang="de-DE" b="1" dirty="0">
                <a:latin typeface="Candara" panose="020E0502030303020204" pitchFamily="34" charset="0"/>
              </a:rPr>
              <a:t>in Klasse 9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507288" cy="4810546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de-DE" altLang="de-DE" sz="5500" b="1" dirty="0">
                <a:latin typeface="Candara" panose="020E0502030303020204" pitchFamily="34" charset="0"/>
                <a:cs typeface="Calibri" panose="020F0502020204030204" pitchFamily="34" charset="0"/>
              </a:rPr>
              <a:t>Berufsberatung der Arbeitsagentur                  </a:t>
            </a:r>
            <a:br>
              <a:rPr lang="de-DE" altLang="de-DE" sz="1900" b="1" dirty="0"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de-DE" altLang="de-DE" sz="1900" b="1" dirty="0">
                <a:latin typeface="Candara" panose="020E0502030303020204" pitchFamily="34" charset="0"/>
                <a:cs typeface="Calibri" panose="020F0502020204030204" pitchFamily="34" charset="0"/>
              </a:rPr>
              <a:t>	</a:t>
            </a:r>
            <a:r>
              <a:rPr lang="de-DE" altLang="de-DE" sz="2900" dirty="0">
                <a:latin typeface="Candara" panose="020E0502030303020204" pitchFamily="34" charset="0"/>
              </a:rPr>
              <a:t>Bundesagentur für Arbeit: Fr. Gericke						Gruppengespräche in der Klasse </a:t>
            </a:r>
            <a:br>
              <a:rPr lang="de-DE" altLang="de-DE" sz="2900" dirty="0">
                <a:latin typeface="Candara" panose="020E0502030303020204" pitchFamily="34" charset="0"/>
              </a:rPr>
            </a:br>
            <a:r>
              <a:rPr lang="de-DE" altLang="de-DE" sz="2900" dirty="0">
                <a:latin typeface="Candara" panose="020E0502030303020204" pitchFamily="34" charset="0"/>
              </a:rPr>
              <a:t>	Einzelgespräche für jede/n Schüler/in vor und nach dem Praktikum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endParaRPr lang="de-DE" altLang="de-DE" sz="2600" dirty="0">
              <a:latin typeface="Candara" panose="020E0502030303020204" pitchFamily="34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de-DE" altLang="de-DE" sz="5500" b="1" dirty="0">
                <a:latin typeface="Candara" panose="020E0502030303020204" pitchFamily="34" charset="0"/>
                <a:cs typeface="Calibri" panose="020F0502020204030204" pitchFamily="34" charset="0"/>
              </a:rPr>
              <a:t>Chance Ausbildung – Ausbildung nach der Schule</a:t>
            </a:r>
            <a:br>
              <a:rPr lang="de-DE" altLang="de-DE" sz="1600" b="1" dirty="0"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de-DE" altLang="de-DE" sz="1600" b="1" dirty="0">
                <a:latin typeface="Candara" panose="020E0502030303020204" pitchFamily="34" charset="0"/>
                <a:cs typeface="Calibri" panose="020F0502020204030204" pitchFamily="34" charset="0"/>
              </a:rPr>
              <a:t>	</a:t>
            </a:r>
            <a:r>
              <a:rPr lang="de-DE" altLang="de-DE" sz="2900" dirty="0">
                <a:latin typeface="Candara" panose="020E0502030303020204" pitchFamily="34" charset="0"/>
              </a:rPr>
              <a:t>Handwerksbetriebe aus der Region</a:t>
            </a:r>
            <a:br>
              <a:rPr lang="de-DE" altLang="de-DE" sz="3500" dirty="0">
                <a:latin typeface="Candara" panose="020E0502030303020204" pitchFamily="34" charset="0"/>
              </a:rPr>
            </a:br>
            <a:endParaRPr lang="de-DE" altLang="de-DE" sz="3500" dirty="0">
              <a:latin typeface="Candara" panose="020E0502030303020204" pitchFamily="34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de-DE" altLang="de-DE" sz="5500" b="1" dirty="0">
                <a:latin typeface="Candara" panose="020E0502030303020204" pitchFamily="34" charset="0"/>
                <a:cs typeface="Calibri" panose="020F0502020204030204" pitchFamily="34" charset="0"/>
              </a:rPr>
              <a:t>Forum Nellenburg – weiterführende Schulen stellen sich vor</a:t>
            </a:r>
            <a:br>
              <a:rPr lang="de-DE" altLang="de-DE" sz="2400" b="1" dirty="0"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de-DE" altLang="de-DE" sz="2900" dirty="0">
                <a:latin typeface="Candara" panose="020E0502030303020204" pitchFamily="34" charset="0"/>
              </a:rPr>
              <a:t>BSZ Stockach,</a:t>
            </a:r>
            <a:r>
              <a:rPr lang="de-DE" altLang="de-DE" sz="2900" b="1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de-DE" sz="2900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Justus-von-Liebig-Schule Überlingen, Berufsschulzentrum Radolfzell</a:t>
            </a:r>
            <a:r>
              <a:rPr lang="de-DE" sz="2900" dirty="0">
                <a:latin typeface="Candara" panose="020E0502030303020204" pitchFamily="34" charset="0"/>
                <a:ea typeface="Times New Roman" panose="02020603050405020304" pitchFamily="18" charset="0"/>
              </a:rPr>
              <a:t>, </a:t>
            </a:r>
            <a:r>
              <a:rPr lang="de-DE" sz="2900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Mettnau-Schule Radolfzell</a:t>
            </a:r>
            <a:r>
              <a:rPr lang="de-DE" sz="2900" dirty="0">
                <a:latin typeface="Candara" panose="020E0502030303020204" pitchFamily="34" charset="0"/>
                <a:ea typeface="Times New Roman" panose="02020603050405020304" pitchFamily="18" charset="0"/>
              </a:rPr>
              <a:t>, </a:t>
            </a:r>
            <a:r>
              <a:rPr lang="de-DE" sz="2900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Jörg-Zürn-Gewerbeschule Überlingen</a:t>
            </a:r>
            <a:r>
              <a:rPr lang="de-DE" sz="2900" dirty="0">
                <a:latin typeface="Candara" panose="020E0502030303020204" pitchFamily="34" charset="0"/>
                <a:ea typeface="Times New Roman" panose="02020603050405020304" pitchFamily="18" charset="0"/>
              </a:rPr>
              <a:t>, </a:t>
            </a:r>
            <a:r>
              <a:rPr lang="de-DE" sz="2900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Constantin-Vanotti-Schule Überlingen</a:t>
            </a:r>
            <a:r>
              <a:rPr lang="de-DE" sz="2900" dirty="0">
                <a:latin typeface="Candara" panose="020E0502030303020204" pitchFamily="34" charset="0"/>
                <a:ea typeface="Times New Roman" panose="02020603050405020304" pitchFamily="18" charset="0"/>
              </a:rPr>
              <a:t>, </a:t>
            </a:r>
            <a:r>
              <a:rPr lang="de-DE" sz="2900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Hohentwiel-Gewerbeschule Singen, Marianum – Zentrum für Bildung und Erziehung</a:t>
            </a:r>
            <a:br>
              <a:rPr lang="de-DE" altLang="de-DE" sz="2400" dirty="0">
                <a:latin typeface="Candara" panose="020E0502030303020204" pitchFamily="34" charset="0"/>
              </a:rPr>
            </a:br>
            <a:endParaRPr lang="de-DE" altLang="de-DE" sz="2900" dirty="0">
              <a:latin typeface="Candara" panose="020E0502030303020204" pitchFamily="34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de-DE" altLang="de-DE" sz="5500" b="1" dirty="0">
                <a:latin typeface="Candara" panose="020E0502030303020204" pitchFamily="34" charset="0"/>
                <a:cs typeface="Calibri" panose="020F0502020204030204" pitchFamily="34" charset="0"/>
              </a:rPr>
              <a:t>Bewerbertraining / BIZ-Schulung (Berufsinformationszentrum) </a:t>
            </a:r>
            <a:br>
              <a:rPr lang="de-DE" altLang="de-DE" sz="2800" b="1" dirty="0"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de-DE" altLang="de-DE" sz="2800" b="1" dirty="0">
                <a:latin typeface="Candara" panose="020E0502030303020204" pitchFamily="34" charset="0"/>
                <a:cs typeface="Calibri" panose="020F0502020204030204" pitchFamily="34" charset="0"/>
              </a:rPr>
              <a:t>	</a:t>
            </a:r>
            <a:r>
              <a:rPr lang="de-DE" altLang="de-DE" sz="2800" dirty="0">
                <a:latin typeface="Candara" panose="020E0502030303020204" pitchFamily="34" charset="0"/>
                <a:cs typeface="Calibri" panose="020F0502020204030204" pitchFamily="34" charset="0"/>
              </a:rPr>
              <a:t>voraussichtlich</a:t>
            </a:r>
            <a:r>
              <a:rPr lang="de-DE" altLang="de-DE" sz="2800" b="1" dirty="0"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900" dirty="0">
                <a:latin typeface="Candara" panose="020E0502030303020204" pitchFamily="34" charset="0"/>
              </a:rPr>
              <a:t>Herr Patone (Barmer) &amp; Frau Gericke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endParaRPr lang="de-DE" altLang="de-DE" sz="2900" dirty="0">
              <a:latin typeface="Candara" panose="020E0502030303020204" pitchFamily="34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de-DE" altLang="de-DE" sz="5500" b="1" dirty="0">
                <a:latin typeface="Candara" panose="020E0502030303020204" pitchFamily="34" charset="0"/>
                <a:cs typeface="Calibri" panose="020F0502020204030204" pitchFamily="34" charset="0"/>
              </a:rPr>
              <a:t>Praktikumsknigge – was erwarten Arbeitgeber?</a:t>
            </a:r>
            <a:r>
              <a:rPr lang="de-DE" altLang="de-DE" sz="4600" b="1" dirty="0">
                <a:latin typeface="Candara" panose="020E0502030303020204" pitchFamily="34" charset="0"/>
                <a:cs typeface="Calibri" panose="020F0502020204030204" pitchFamily="34" charset="0"/>
              </a:rPr>
              <a:t>			     </a:t>
            </a:r>
            <a:br>
              <a:rPr lang="de-DE" altLang="de-DE" sz="4600" b="1" dirty="0"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de-DE" altLang="de-DE" sz="4600" b="1" dirty="0">
                <a:latin typeface="Candara" panose="020E0502030303020204" pitchFamily="34" charset="0"/>
                <a:cs typeface="Calibri" panose="020F0502020204030204" pitchFamily="34" charset="0"/>
              </a:rPr>
              <a:t>	</a:t>
            </a:r>
            <a:r>
              <a:rPr lang="de-DE" altLang="de-DE" sz="3000" dirty="0">
                <a:latin typeface="Candara" panose="020E0502030303020204" pitchFamily="34" charset="0"/>
              </a:rPr>
              <a:t>Hr. von Briel</a:t>
            </a:r>
            <a:br>
              <a:rPr lang="de-DE" altLang="de-DE" sz="2200" dirty="0">
                <a:latin typeface="Candara" panose="020E0502030303020204" pitchFamily="34" charset="0"/>
              </a:rPr>
            </a:br>
            <a:endParaRPr lang="de-DE" altLang="de-DE" sz="2200" dirty="0">
              <a:latin typeface="Candara" panose="020E0502030303020204" pitchFamily="34" charset="0"/>
            </a:endParaRPr>
          </a:p>
          <a:p>
            <a:endParaRPr lang="de-DE" dirty="0">
              <a:latin typeface="Candara" panose="020E0502030303020204" pitchFamily="34" charset="0"/>
            </a:endParaRPr>
          </a:p>
        </p:txBody>
      </p:sp>
      <p:pic>
        <p:nvPicPr>
          <p:cNvPr id="6" name="Bild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98" y="188641"/>
            <a:ext cx="2147667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54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latin typeface="Candara" panose="020E0502030303020204" pitchFamily="34" charset="0"/>
              </a:rPr>
              <a:t>Veranstaltungen </a:t>
            </a:r>
            <a:br>
              <a:rPr lang="de-DE" b="1" dirty="0">
                <a:latin typeface="Candara" panose="020E0502030303020204" pitchFamily="34" charset="0"/>
              </a:rPr>
            </a:br>
            <a:r>
              <a:rPr lang="de-DE" b="1" dirty="0">
                <a:latin typeface="Candara" panose="020E0502030303020204" pitchFamily="34" charset="0"/>
              </a:rPr>
              <a:t>in Klasse 9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831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de-DE" altLang="de-DE" sz="2200" b="1" dirty="0">
                <a:latin typeface="Candara" panose="020E0502030303020204" pitchFamily="34" charset="0"/>
                <a:cs typeface="Calibri" panose="020F0502020204030204" pitchFamily="34" charset="0"/>
              </a:rPr>
              <a:t>Tag der Ausbildungsbetriebe</a:t>
            </a:r>
            <a:br>
              <a:rPr lang="de-DE" altLang="de-DE" sz="2200" b="1" dirty="0">
                <a:latin typeface="Candara" panose="020E0502030303020204" pitchFamily="34" charset="0"/>
                <a:cs typeface="Calibri" panose="020F0502020204030204" pitchFamily="34" charset="0"/>
              </a:rPr>
            </a:br>
            <a:br>
              <a:rPr lang="de-DE" altLang="de-DE" sz="2200" b="1" dirty="0">
                <a:latin typeface="Candara" panose="020E0502030303020204" pitchFamily="34" charset="0"/>
                <a:cs typeface="Calibri" panose="020F0502020204030204" pitchFamily="34" charset="0"/>
              </a:rPr>
            </a:br>
            <a:endParaRPr lang="de-DE" altLang="de-DE" sz="2200" b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de-DE" altLang="de-DE" sz="2200" b="1" dirty="0">
                <a:latin typeface="Candara" panose="020E0502030303020204" pitchFamily="34" charset="0"/>
                <a:cs typeface="Calibri" panose="020F0502020204030204" pitchFamily="34" charset="0"/>
              </a:rPr>
              <a:t>Karrieretag am Berufsschulzentrum Stockach</a:t>
            </a:r>
            <a:br>
              <a:rPr lang="de-DE" altLang="de-DE" sz="3600" dirty="0">
                <a:latin typeface="Candara" panose="020E0502030303020204" pitchFamily="34" charset="0"/>
              </a:rPr>
            </a:br>
            <a:r>
              <a:rPr lang="de-DE" altLang="de-DE" sz="3600" dirty="0">
                <a:latin typeface="Candara" panose="020E0502030303020204" pitchFamily="34" charset="0"/>
              </a:rPr>
              <a:t>	</a:t>
            </a:r>
            <a:r>
              <a:rPr lang="de-DE" altLang="de-DE" sz="1600" dirty="0">
                <a:latin typeface="Candara" panose="020E0502030303020204" pitchFamily="34" charset="0"/>
                <a:cs typeface="Calibri" panose="020F0502020204030204" pitchFamily="34" charset="0"/>
              </a:rPr>
              <a:t>Kontakt zwischen Unternehmensvertretern, Azubis, Innungen &amp; SchülerInnen</a:t>
            </a:r>
            <a:br>
              <a:rPr lang="de-DE" altLang="de-DE" sz="2400" dirty="0">
                <a:latin typeface="Candara" panose="020E0502030303020204" pitchFamily="34" charset="0"/>
              </a:rPr>
            </a:br>
            <a:endParaRPr lang="de-DE" altLang="de-DE" sz="2400" dirty="0">
              <a:latin typeface="Candara" panose="020E0502030303020204" pitchFamily="34" charset="0"/>
            </a:endParaRP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de-DE" altLang="de-DE" sz="2200" b="1" dirty="0">
                <a:latin typeface="Candara" panose="020E0502030303020204" pitchFamily="34" charset="0"/>
                <a:cs typeface="Calibri" panose="020F0502020204030204" pitchFamily="34" charset="0"/>
              </a:rPr>
              <a:t>Ausbildungsbotschafter</a:t>
            </a:r>
            <a:br>
              <a:rPr lang="de-DE" altLang="de-DE" sz="1800" b="1" dirty="0">
                <a:latin typeface="Candara" panose="020E0502030303020204" pitchFamily="34" charset="0"/>
                <a:cs typeface="Calibri" panose="020F0502020204030204" pitchFamily="34" charset="0"/>
              </a:rPr>
            </a:br>
            <a:r>
              <a:rPr lang="de-DE" altLang="de-DE" sz="1800" b="1" dirty="0">
                <a:latin typeface="Candara" panose="020E0502030303020204" pitchFamily="34" charset="0"/>
                <a:cs typeface="Calibri" panose="020F0502020204030204" pitchFamily="34" charset="0"/>
              </a:rPr>
              <a:t>	</a:t>
            </a:r>
            <a:r>
              <a:rPr lang="de-DE" altLang="de-DE" sz="1600" dirty="0">
                <a:latin typeface="Candara" panose="020E0502030303020204" pitchFamily="34" charset="0"/>
                <a:cs typeface="Calibri" panose="020F0502020204030204" pitchFamily="34" charset="0"/>
              </a:rPr>
              <a:t>u.a. IHK Hochrhein-Bodensee / HWK Konstanz, Stadt Stockach, Bundespolizei</a:t>
            </a:r>
            <a:br>
              <a:rPr lang="de-DE" altLang="de-DE" sz="2000" b="1" dirty="0">
                <a:latin typeface="Candara" panose="020E0502030303020204" pitchFamily="34" charset="0"/>
                <a:cs typeface="Calibri" panose="020F0502020204030204" pitchFamily="34" charset="0"/>
              </a:rPr>
            </a:br>
            <a:endParaRPr lang="de-DE" altLang="de-DE" sz="2000" b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de-DE" altLang="de-DE" sz="2200" b="1" dirty="0">
                <a:latin typeface="Candara" panose="020E0502030303020204" pitchFamily="34" charset="0"/>
                <a:cs typeface="Calibri" panose="020F0502020204030204" pitchFamily="34" charset="0"/>
              </a:rPr>
              <a:t>Girls- / Boys-Day</a:t>
            </a:r>
            <a:br>
              <a:rPr lang="de-DE" altLang="de-DE" sz="3000" dirty="0">
                <a:latin typeface="Candara" panose="020E0502030303020204" pitchFamily="34" charset="0"/>
              </a:rPr>
            </a:br>
            <a:br>
              <a:rPr lang="de-DE" altLang="de-DE" sz="1600" dirty="0">
                <a:latin typeface="Candara" panose="020E0502030303020204" pitchFamily="34" charset="0"/>
                <a:cs typeface="Calibri" panose="020F0502020204030204" pitchFamily="34" charset="0"/>
              </a:rPr>
            </a:br>
            <a:endParaRPr lang="de-DE" altLang="de-DE" sz="16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de-DE" altLang="de-DE" sz="2200" b="1" dirty="0">
                <a:latin typeface="Candara" panose="020E0502030303020204" pitchFamily="34" charset="0"/>
                <a:cs typeface="Calibri" panose="020F0502020204030204" pitchFamily="34" charset="0"/>
              </a:rPr>
              <a:t>Zusätzlich unterrichtliche Projekte mit der ETO-</a:t>
            </a:r>
            <a:r>
              <a:rPr lang="de-DE" altLang="de-DE" sz="2200" b="1" dirty="0" err="1">
                <a:latin typeface="Candara" panose="020E0502030303020204" pitchFamily="34" charset="0"/>
                <a:cs typeface="Calibri" panose="020F0502020204030204" pitchFamily="34" charset="0"/>
              </a:rPr>
              <a:t>Magnetic</a:t>
            </a:r>
            <a:endParaRPr lang="de-DE" altLang="de-DE" sz="2200" b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de-DE" altLang="de-DE" sz="2200" b="1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de-DE" altLang="de-DE" sz="2200" b="1" dirty="0">
                <a:latin typeface="Candara" panose="020E0502030303020204" pitchFamily="34" charset="0"/>
                <a:cs typeface="Calibri" panose="020F0502020204030204" pitchFamily="34" charset="0"/>
              </a:rPr>
              <a:t>Praktikumswoche</a:t>
            </a:r>
          </a:p>
          <a:p>
            <a:endParaRPr lang="de-DE" dirty="0">
              <a:latin typeface="Candara" panose="020E0502030303020204" pitchFamily="34" charset="0"/>
            </a:endParaRPr>
          </a:p>
        </p:txBody>
      </p:sp>
      <p:pic>
        <p:nvPicPr>
          <p:cNvPr id="6" name="Bild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98" y="188641"/>
            <a:ext cx="2147667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03926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620</Words>
  <Application>Microsoft Office PowerPoint</Application>
  <PresentationFormat>Bildschirmpräsentation (4:3)</PresentationFormat>
  <Paragraphs>97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Candara</vt:lpstr>
      <vt:lpstr>Wingdings</vt:lpstr>
      <vt:lpstr>Larissa</vt:lpstr>
      <vt:lpstr>BO – Berufsorientierung</vt:lpstr>
      <vt:lpstr>            Die Berufsorientierung                   an der Realschule</vt:lpstr>
      <vt:lpstr>Bedeutung der Berufsorientierung</vt:lpstr>
      <vt:lpstr>Außerschulische Kooperationen</vt:lpstr>
      <vt:lpstr>Außerschulische Kooperationen</vt:lpstr>
      <vt:lpstr>Außerschulische Kooperationen</vt:lpstr>
      <vt:lpstr>Außerschulische Kooperationen</vt:lpstr>
      <vt:lpstr>Veranstaltungen  in Klasse 9</vt:lpstr>
      <vt:lpstr>Veranstaltungen  in Klasse 9</vt:lpstr>
      <vt:lpstr>Termin Praktikum</vt:lpstr>
      <vt:lpstr>PowerPoint-Präsentation</vt:lpstr>
      <vt:lpstr>PowerPoint-Präsentation</vt:lpstr>
      <vt:lpstr>PowerPoint-Präsentation</vt:lpstr>
      <vt:lpstr>Bedeutung der Homepage</vt:lpstr>
      <vt:lpstr>Termine</vt:lpstr>
      <vt:lpstr>BO: Allgemeine und aktuelle Informationen</vt:lpstr>
      <vt:lpstr>Map of Jobs – die Ausbildungsplatzbörse des Schulverbundes</vt:lpstr>
      <vt:lpstr>Informationen über Sdui</vt:lpstr>
      <vt:lpstr>Ansprechpartner am Schulverbund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Kompetenzanalyse</dc:title>
  <dc:creator>Keller</dc:creator>
  <cp:lastModifiedBy>Johannes Keller</cp:lastModifiedBy>
  <cp:revision>119</cp:revision>
  <dcterms:created xsi:type="dcterms:W3CDTF">2018-06-01T18:58:20Z</dcterms:created>
  <dcterms:modified xsi:type="dcterms:W3CDTF">2023-09-21T15:34:33Z</dcterms:modified>
</cp:coreProperties>
</file>